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545C57B-F1C4-46F4-995A-9CD945F5075D}">
  <a:tblStyle styleId="{A545C57B-F1C4-46F4-995A-9CD945F507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36" Type="http://schemas.openxmlformats.org/officeDocument/2006/relationships/slide" Target="slides/slide30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aef645fb92_0_12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aef645fb92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2aef645fb92_0_13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2aef645fb92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ef645fb92_0_13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ef645fb92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ef645fb92_0_14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ef645fb92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aef645fb92_0_16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aef645fb92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aef645fb92_0_171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aef645fb92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aef645fb92_0_17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aef645fb92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aef645fb92_0_22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aef645fb92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aef645fb92_0_23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aef645fb92_0_2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2aef645fb92_0_244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2aef645fb92_0_2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2aef645fb92_0_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2aef645fb92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aef645fb92_0_25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aef645fb92_0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2aef645fb92_0_27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2aef645fb92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2aef645fb92_0_26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2aef645fb92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aef645fb92_0_28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aef645fb92_0_2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aef645fb92_0_29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aef645fb92_0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aef645fb92_0_31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aef645fb92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aef645fb92_0_31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aef645fb92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2aef645fb92_0_32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2aef645fb92_0_3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2aef645fb92_0_33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2aef645fb92_0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2aef645fb92_0_340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2aef645fb92_0_3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aef645fb92_0_5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aef645fb92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aef645fb92_0_346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aef645fb92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aef645fb92_0_6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2aef645fb92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aef645fb92_0_73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aef645fb92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2aef645fb92_0_87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2aef645fb92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aef645fb92_0_98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aef645fb92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2aef645fb92_0_105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2aef645fb92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aef645fb92_0_112:notes"/>
          <p:cNvSpPr/>
          <p:nvPr>
            <p:ph idx="2" type="sldImg"/>
          </p:nvPr>
        </p:nvSpPr>
        <p:spPr>
          <a:xfrm>
            <a:off x="1143309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aef645fb92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2800"/>
              <a:buNone/>
              <a:defRPr b="1" sz="2800">
                <a:solidFill>
                  <a:srgbClr val="FF0000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474833"/>
            <a:ext cx="8520600" cy="261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4202967"/>
            <a:ext cx="8520600" cy="173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ctr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ctr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867800"/>
            <a:ext cx="8520600" cy="112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 algn="just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 algn="just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 algn="just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 algn="just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 algn="just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 algn="just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 algn="just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 algn="just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 algn="just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 b="1"/>
            </a:lvl1pPr>
            <a:lvl2pPr lvl="1">
              <a:buNone/>
              <a:defRPr b="1"/>
            </a:lvl2pPr>
            <a:lvl3pPr lvl="2">
              <a:buNone/>
              <a:defRPr b="1"/>
            </a:lvl3pPr>
            <a:lvl4pPr lvl="3">
              <a:buNone/>
              <a:defRPr b="1"/>
            </a:lvl4pPr>
            <a:lvl5pPr lvl="4">
              <a:buNone/>
              <a:defRPr b="1"/>
            </a:lvl5pPr>
            <a:lvl6pPr lvl="5">
              <a:buNone/>
              <a:defRPr b="1"/>
            </a:lvl6pPr>
            <a:lvl7pPr lvl="6">
              <a:buNone/>
              <a:defRPr b="1"/>
            </a:lvl7pPr>
            <a:lvl8pPr lvl="7">
              <a:buNone/>
              <a:defRPr b="1"/>
            </a:lvl8pPr>
            <a:lvl9pPr lvl="8">
              <a:buNone/>
              <a:defRPr b="1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" name="Google Shape;20;p4"/>
          <p:cNvSpPr txBox="1"/>
          <p:nvPr/>
        </p:nvSpPr>
        <p:spPr>
          <a:xfrm>
            <a:off x="0" y="1343925"/>
            <a:ext cx="9144000" cy="2193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536633"/>
            <a:ext cx="39999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740800"/>
            <a:ext cx="2808000" cy="100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852800"/>
            <a:ext cx="2808000" cy="423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600200"/>
            <a:ext cx="6367800" cy="5454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67"/>
            <a:ext cx="457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644233"/>
            <a:ext cx="4045200" cy="1976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3737433"/>
            <a:ext cx="4045200" cy="164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965433"/>
            <a:ext cx="3837000" cy="4926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68300" lvl="0" marL="4572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68300" lvl="1" marL="9144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2pPr>
            <a:lvl3pPr indent="-368300" lvl="2" marL="13716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3pPr>
            <a:lvl4pPr indent="-368300" lvl="3" marL="18288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4pPr>
            <a:lvl5pPr indent="-368300" lvl="4" marL="22860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5pPr>
            <a:lvl6pPr indent="-368300" lvl="5" marL="27432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6pPr>
            <a:lvl7pPr indent="-368300" lvl="6" marL="320040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7pPr>
            <a:lvl8pPr indent="-368300" lvl="7" marL="3657600">
              <a:spcBef>
                <a:spcPts val="0"/>
              </a:spcBef>
              <a:spcAft>
                <a:spcPts val="0"/>
              </a:spcAft>
              <a:buSzPts val="2200"/>
              <a:buChar char="○"/>
              <a:defRPr/>
            </a:lvl8pPr>
            <a:lvl9pPr indent="-368300" lvl="8" marL="4114800">
              <a:spcBef>
                <a:spcPts val="0"/>
              </a:spcBef>
              <a:spcAft>
                <a:spcPts val="0"/>
              </a:spcAft>
              <a:buSzPts val="22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5640767"/>
            <a:ext cx="5998800" cy="80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83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>
                <a:solidFill>
                  <a:schemeClr val="dk1"/>
                </a:solidFill>
              </a:defRPr>
            </a:lvl1pPr>
            <a:lvl2pPr indent="-3683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>
                <a:solidFill>
                  <a:schemeClr val="dk1"/>
                </a:solidFill>
              </a:defRPr>
            </a:lvl2pPr>
            <a:lvl3pPr indent="-3683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■"/>
              <a:defRPr sz="2200">
                <a:solidFill>
                  <a:schemeClr val="dk1"/>
                </a:solidFill>
              </a:defRPr>
            </a:lvl3pPr>
            <a:lvl4pPr indent="-3683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>
                <a:solidFill>
                  <a:schemeClr val="dk1"/>
                </a:solidFill>
              </a:defRPr>
            </a:lvl4pPr>
            <a:lvl5pPr indent="-3683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>
                <a:solidFill>
                  <a:schemeClr val="dk1"/>
                </a:solidFill>
              </a:defRPr>
            </a:lvl5pPr>
            <a:lvl6pPr indent="-3683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■"/>
              <a:defRPr sz="2200">
                <a:solidFill>
                  <a:schemeClr val="dk1"/>
                </a:solidFill>
              </a:defRPr>
            </a:lvl6pPr>
            <a:lvl7pPr indent="-3683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●"/>
              <a:defRPr sz="2200">
                <a:solidFill>
                  <a:schemeClr val="dk1"/>
                </a:solidFill>
              </a:defRPr>
            </a:lvl7pPr>
            <a:lvl8pPr indent="-3683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○"/>
              <a:defRPr sz="2200">
                <a:solidFill>
                  <a:schemeClr val="dk1"/>
                </a:solidFill>
              </a:defRPr>
            </a:lvl8pPr>
            <a:lvl9pPr indent="-3683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Char char="■"/>
              <a:defRPr sz="2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b="1" sz="1800">
                <a:solidFill>
                  <a:schemeClr val="dk1"/>
                </a:solidFill>
              </a:defRPr>
            </a:lvl1pPr>
            <a:lvl2pPr lvl="1" algn="r">
              <a:buNone/>
              <a:defRPr b="1" sz="1800">
                <a:solidFill>
                  <a:schemeClr val="dk1"/>
                </a:solidFill>
              </a:defRPr>
            </a:lvl2pPr>
            <a:lvl3pPr lvl="2" algn="r">
              <a:buNone/>
              <a:defRPr b="1" sz="1800">
                <a:solidFill>
                  <a:schemeClr val="dk1"/>
                </a:solidFill>
              </a:defRPr>
            </a:lvl3pPr>
            <a:lvl4pPr lvl="3" algn="r">
              <a:buNone/>
              <a:defRPr b="1" sz="1800">
                <a:solidFill>
                  <a:schemeClr val="dk1"/>
                </a:solidFill>
              </a:defRPr>
            </a:lvl4pPr>
            <a:lvl5pPr lvl="4" algn="r">
              <a:buNone/>
              <a:defRPr b="1" sz="1800">
                <a:solidFill>
                  <a:schemeClr val="dk1"/>
                </a:solidFill>
              </a:defRPr>
            </a:lvl5pPr>
            <a:lvl6pPr lvl="5" algn="r">
              <a:buNone/>
              <a:defRPr b="1" sz="1800">
                <a:solidFill>
                  <a:schemeClr val="dk1"/>
                </a:solidFill>
              </a:defRPr>
            </a:lvl6pPr>
            <a:lvl7pPr lvl="6" algn="r">
              <a:buNone/>
              <a:defRPr b="1" sz="1800">
                <a:solidFill>
                  <a:schemeClr val="dk1"/>
                </a:solidFill>
              </a:defRPr>
            </a:lvl7pPr>
            <a:lvl8pPr lvl="7" algn="r">
              <a:buNone/>
              <a:defRPr b="1" sz="1800">
                <a:solidFill>
                  <a:schemeClr val="dk1"/>
                </a:solidFill>
              </a:defRPr>
            </a:lvl8pPr>
            <a:lvl9pPr lvl="8" algn="r">
              <a:buNone/>
              <a:defRPr b="1" sz="1800">
                <a:solidFill>
                  <a:schemeClr val="dk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" name="Google Shape;9;p1"/>
          <p:cNvSpPr txBox="1"/>
          <p:nvPr/>
        </p:nvSpPr>
        <p:spPr>
          <a:xfrm>
            <a:off x="0" y="6666125"/>
            <a:ext cx="9144000" cy="219300"/>
          </a:xfrm>
          <a:prstGeom prst="rect">
            <a:avLst/>
          </a:prstGeom>
          <a:solidFill>
            <a:srgbClr val="38761D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Relationship Id="rId4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8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7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ctrTitle"/>
          </p:nvPr>
        </p:nvSpPr>
        <p:spPr>
          <a:xfrm>
            <a:off x="311708" y="992767"/>
            <a:ext cx="8520600" cy="2736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Artificial Intelligence</a:t>
            </a:r>
            <a:endParaRPr/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3778833"/>
            <a:ext cx="8520600" cy="10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Lecture: Introduction to AI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Acting humanly</a:t>
            </a:r>
            <a:endParaRPr/>
          </a:p>
        </p:txBody>
      </p:sp>
      <p:sp>
        <p:nvSpPr>
          <p:cNvPr id="122" name="Google Shape;122;p2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Other Turing Test: Chihuahua and muffin</a:t>
            </a:r>
            <a:endParaRPr i="1"/>
          </a:p>
        </p:txBody>
      </p:sp>
      <p:sp>
        <p:nvSpPr>
          <p:cNvPr id="123" name="Google Shape;123;p2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24" name="Google Shape;12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1238" y="2010813"/>
            <a:ext cx="4581525" cy="4619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humanly</a:t>
            </a:r>
            <a:endParaRPr/>
          </a:p>
        </p:txBody>
      </p:sp>
      <p:sp>
        <p:nvSpPr>
          <p:cNvPr id="130" name="Google Shape;130;p2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Cognitive modeling approach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program’s input-output behavior matches corresponding human behavior.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We need to get inside the actual workings of human minds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Introspection: trying to catch our own thoughts as they go by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Psychological experiments: observing a person in action 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Brain imaging: observing the brain in action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2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humanly</a:t>
            </a:r>
            <a:endParaRPr/>
          </a:p>
        </p:txBody>
      </p:sp>
      <p:sp>
        <p:nvSpPr>
          <p:cNvPr id="137" name="Google Shape;137;p2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General Problem Solver – GPS (Newell and Simon, 1961)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Not merely solve problems correctly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Compare the trace of its reasoning steps to traces of human subjects solving the same problems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Cognitive Science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ComputermodelsfromAI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Experimental techniques from psychology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These approaches are now distinct from AI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Share the available theories but do not explain anything resembling human intelligence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All share a principal direction</a:t>
            </a:r>
            <a:endParaRPr/>
          </a:p>
        </p:txBody>
      </p:sp>
      <p:sp>
        <p:nvSpPr>
          <p:cNvPr id="138" name="Google Shape;138;p2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rationally</a:t>
            </a:r>
            <a:endParaRPr/>
          </a:p>
        </p:txBody>
      </p:sp>
      <p:sp>
        <p:nvSpPr>
          <p:cNvPr id="144" name="Google Shape;144;p2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laws of thought approach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“Right thinking” = irrefutable reasoning processes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Example of Aristotle (381BC – 322BC)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68300" lvl="0" marL="457200" rtl="0" algn="just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Obstacles: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Not all intelligence is mediated by logic behavior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Solving a problem “in </a:t>
            </a:r>
            <a:r>
              <a:rPr lang="en"/>
              <a:t>principle</a:t>
            </a:r>
            <a:r>
              <a:rPr lang="en"/>
              <a:t>” is different from doing in practise.</a:t>
            </a:r>
            <a:endParaRPr/>
          </a:p>
        </p:txBody>
      </p:sp>
      <p:sp>
        <p:nvSpPr>
          <p:cNvPr id="145" name="Google Shape;145;p2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46" name="Google Shape;146;p25"/>
          <p:cNvGraphicFramePr/>
          <p:nvPr/>
        </p:nvGraphicFramePr>
        <p:xfrm>
          <a:off x="547875" y="2880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{A545C57B-F1C4-46F4-995A-9CD945F5075D}</a:tableStyleId>
              </a:tblPr>
              <a:tblGrid>
                <a:gridCol w="4349925"/>
                <a:gridCol w="3698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All men are mortal.</a:t>
                      </a:r>
                      <a:endParaRPr sz="2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Socrates is a man.</a:t>
                      </a:r>
                      <a:endParaRPr sz="2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Therefore, Socrates is mortal.</a:t>
                      </a:r>
                      <a:endParaRPr sz="2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202124"/>
                          </a:solidFill>
                          <a:highlight>
                            <a:srgbClr val="FFFFFF"/>
                          </a:highlight>
                        </a:rPr>
                        <a:t>∀</a:t>
                      </a:r>
                      <a:r>
                        <a:rPr lang="en" sz="2200"/>
                        <a:t>x.man(x)</a:t>
                      </a:r>
                      <a:r>
                        <a:rPr b="1" lang="en" sz="2100">
                          <a:solidFill>
                            <a:srgbClr val="202122"/>
                          </a:solidFill>
                          <a:highlight>
                            <a:schemeClr val="lt1"/>
                          </a:highlight>
                        </a:rPr>
                        <a:t>⇒</a:t>
                      </a:r>
                      <a:r>
                        <a:rPr lang="en" sz="2200"/>
                        <a:t>mortal(x) </a:t>
                      </a:r>
                      <a:endParaRPr sz="2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man(Socrates)</a:t>
                      </a:r>
                      <a:endParaRPr sz="22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200"/>
                        <a:t>mortal(Socrates)</a:t>
                      </a:r>
                      <a:endParaRPr sz="22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Acting rationally</a:t>
            </a:r>
            <a:endParaRPr/>
          </a:p>
        </p:txBody>
      </p:sp>
      <p:sp>
        <p:nvSpPr>
          <p:cNvPr id="152" name="Google Shape;152;p2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rational agent approach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Rational behavior = “doing the right thing”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The “right thing” is what is expected to maximize goal achievement given the available information.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An agent is just something that perceives and then acts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f: P* → A</a:t>
            </a:r>
            <a:endParaRPr/>
          </a:p>
          <a:p>
            <a:pPr indent="-368300" lvl="0" marL="457200" rtl="0" algn="l">
              <a:spcBef>
                <a:spcPts val="120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 rational agent acts to achieve the best outcome or, when there is uncertainty, the best expected outcome.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2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of AI</a:t>
            </a:r>
            <a:endParaRPr/>
          </a:p>
        </p:txBody>
      </p:sp>
      <p:sp>
        <p:nvSpPr>
          <p:cNvPr id="159" name="Google Shape;159;p2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AI studies the intelligent part concerned with humans and represents those actions using computers.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Make computers more useful by letting them take over dangerous or tedious tasks from human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Understand principles of human intelligence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2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Related research fields</a:t>
            </a:r>
            <a:endParaRPr/>
          </a:p>
        </p:txBody>
      </p:sp>
      <p:sp>
        <p:nvSpPr>
          <p:cNvPr id="166" name="Google Shape;166;p2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aphicFrame>
        <p:nvGraphicFramePr>
          <p:cNvPr id="167" name="Google Shape;167;p28"/>
          <p:cNvGraphicFramePr/>
          <p:nvPr/>
        </p:nvGraphicFramePr>
        <p:xfrm>
          <a:off x="0" y="1649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{A545C57B-F1C4-46F4-995A-9CD945F5075D}</a:tableStyleId>
              </a:tblPr>
              <a:tblGrid>
                <a:gridCol w="2375850"/>
                <a:gridCol w="676815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Field</a:t>
                      </a:r>
                      <a:endParaRPr b="1" sz="17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700"/>
                        <a:t>Description</a:t>
                      </a:r>
                      <a:endParaRPr b="1" sz="1700"/>
                    </a:p>
                  </a:txBody>
                  <a:tcPr marT="91425" marB="91425" marR="91425" marL="91425">
                    <a:solidFill>
                      <a:srgbClr val="B6D7A8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Philosophy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Logic, methods of reasoning, mind as physical system, </a:t>
                      </a:r>
                      <a:r>
                        <a:rPr lang="en" sz="1700"/>
                        <a:t>f</a:t>
                      </a:r>
                      <a:r>
                        <a:rPr lang="en" sz="1700"/>
                        <a:t>oundations of learning, language, rationality.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Mathematics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Formal representation and proof, algorithms, computation, (un)decidability, (in)tractability, probability.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Economics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Utility, decision theory, rational economic agents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Neuroscience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Neurons as information processing units.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Psychology/</a:t>
                      </a:r>
                      <a:endParaRPr sz="1700"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Cognitive Science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How do people behave, perceive, process information, represent </a:t>
                      </a:r>
                      <a:r>
                        <a:rPr lang="en" sz="1700"/>
                        <a:t>knowledge.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Computer Engineering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Building fast computers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Control Theory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Design systems that maximize an objective function over time</a:t>
                      </a:r>
                      <a:endParaRPr sz="1700"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Linguistic</a:t>
                      </a:r>
                      <a:endParaRPr sz="17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/>
                        <a:t>Knowledge representation, grammar</a:t>
                      </a:r>
                      <a:endParaRPr sz="17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Common topics in AI</a:t>
            </a:r>
            <a:endParaRPr/>
          </a:p>
        </p:txBody>
      </p:sp>
      <p:sp>
        <p:nvSpPr>
          <p:cNvPr id="173" name="Google Shape;173;p2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Search (includes Game Playing)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Representing knowledge and reasoning with it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Planning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Learning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Natural language processing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Expert systems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Interacting with the Environment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Vision, Speech recognition, Robotics, etc.</a:t>
            </a:r>
            <a:endParaRPr/>
          </a:p>
        </p:txBody>
      </p:sp>
      <p:sp>
        <p:nvSpPr>
          <p:cNvPr id="174" name="Google Shape;174;p2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Pros and Cons of AI</a:t>
            </a:r>
            <a:endParaRPr/>
          </a:p>
        </p:txBody>
      </p:sp>
      <p:sp>
        <p:nvSpPr>
          <p:cNvPr id="180" name="Google Shape;180;p30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Pros: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More powerful and more useful computers New and improved interfaces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Solve new problems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Better handling of information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Relieve information overload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Conversion of information into knowledge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Cons: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Increased costs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Difficulty with software development - slow and expensive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Few experienced programmers</a:t>
            </a:r>
            <a:endParaRPr/>
          </a:p>
        </p:txBody>
      </p:sp>
      <p:sp>
        <p:nvSpPr>
          <p:cNvPr id="181" name="Google Shape;181;p3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Solving problems by searching</a:t>
            </a:r>
            <a:endParaRPr/>
          </a:p>
        </p:txBody>
      </p:sp>
      <p:sp>
        <p:nvSpPr>
          <p:cNvPr id="187" name="Google Shape;187;p3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Search is the fundamental technique of AI, either “uninformed” or “informed”.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Search for the first answer that satisfies our goal or keep searching until we find the best answer.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3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8650" y="3329750"/>
            <a:ext cx="4160350" cy="325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925" y="3352062"/>
            <a:ext cx="2883362" cy="32082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What is Artificial Intelligence (AI)?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Foundations of Artificial Intelligence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History of Artificial Intelligence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State of the Art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63" name="Google Shape;63;p1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1" lang="en" sz="1800">
                <a:solidFill>
                  <a:schemeClr val="dk1"/>
                </a:solidFill>
              </a:rPr>
              <a:t>‹#›</a:t>
            </a:fld>
            <a:endParaRPr b="1" sz="1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Solving problems by searching</a:t>
            </a:r>
            <a:endParaRPr/>
          </a:p>
        </p:txBody>
      </p:sp>
      <p:sp>
        <p:nvSpPr>
          <p:cNvPr id="196" name="Google Shape;196;p3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Search is the fundamental technique of AI, either “uninformed” or “informed”.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Search for the first answer that satisfies our goal or keep searching until we find the best answer.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3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98" name="Google Shape;19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0363" y="3329663"/>
            <a:ext cx="3400425" cy="3076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2599" y="3329674"/>
            <a:ext cx="3344946" cy="3076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3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 and reasoning</a:t>
            </a:r>
            <a:endParaRPr/>
          </a:p>
        </p:txBody>
      </p:sp>
      <p:sp>
        <p:nvSpPr>
          <p:cNvPr id="205" name="Google Shape;205;p33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</a:t>
            </a:r>
            <a:r>
              <a:rPr lang="en"/>
              <a:t>o act rationally in our environment, then we must have some way of describing that environment and drawing inferences from that representation.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describe what we know about the world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describe it concisely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describe it so that we can get hold of the right piece of knowledge when we need it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generate new pieces of knowledge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deal with uncertain knowledge ?</a:t>
            </a:r>
            <a:endParaRPr/>
          </a:p>
        </p:txBody>
      </p:sp>
      <p:sp>
        <p:nvSpPr>
          <p:cNvPr id="206" name="Google Shape;206;p33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4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Knowledge and reasoning</a:t>
            </a:r>
            <a:endParaRPr/>
          </a:p>
        </p:txBody>
      </p:sp>
      <p:sp>
        <p:nvSpPr>
          <p:cNvPr id="212" name="Google Shape;212;p34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Propositional logic and predicate logic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Inference techniques: forward chaining, backward chaining, and resolution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Uncertain knowledge and reasoning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4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4" name="Google Shape;214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250" y="3414400"/>
            <a:ext cx="4455749" cy="301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4"/>
          <p:cNvPicPr preferRelativeResize="0"/>
          <p:nvPr/>
        </p:nvPicPr>
        <p:blipFill rotWithShape="1">
          <a:blip r:embed="rId4">
            <a:alphaModFix/>
          </a:blip>
          <a:srcRect b="0" l="3053" r="0" t="0"/>
          <a:stretch/>
        </p:blipFill>
        <p:spPr>
          <a:xfrm>
            <a:off x="4739720" y="3496125"/>
            <a:ext cx="4348556" cy="2850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21" name="Google Shape;221;p35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I</a:t>
            </a:r>
            <a:r>
              <a:rPr lang="en"/>
              <a:t>f a system is going to act truly appropriately, then it must be able to change its actions in the light of experience.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generate new facts from old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generate new concepts ?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How do we learn to distinguish different situations in new environments?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3" name="Google Shape;22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0047" y="3721925"/>
            <a:ext cx="3817975" cy="291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4" name="Google Shape;22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3955739"/>
            <a:ext cx="4394025" cy="26122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AI</a:t>
            </a:r>
            <a:endParaRPr/>
          </a:p>
        </p:txBody>
      </p:sp>
      <p:sp>
        <p:nvSpPr>
          <p:cNvPr id="230" name="Google Shape;230;p36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i="1" lang="en"/>
              <a:t>1940-1950: Early days</a:t>
            </a:r>
            <a:endParaRPr b="1" i="1"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1943: McCulloch &amp; Pitts: Boolean circuit model of brain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1950: Turing's “Computing Machinery and Intelligence”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i="1" lang="en"/>
              <a:t>1950—70: Excitement: Look, Ma, no hands!</a:t>
            </a:r>
            <a:endParaRPr b="1" i="1"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1950s: Early AI programs, including Samuel's checkers program, Newell &amp; Simon's Logic Theorist, Gelernter's Geometry Engine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1956: Dartmouth meeting: “Artificial Intelligence” adopted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1965: Robinson's complete algorithm for logical reasoning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i="1" lang="en"/>
              <a:t>1970—90: Knowledge-based approaches</a:t>
            </a:r>
            <a:endParaRPr b="1" i="1"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1969—79: Early development of knowledge-based systems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1980—88: Expert systems industry booms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1988—93: Expert systems industry busts: “A Winter”</a:t>
            </a:r>
            <a:endParaRPr/>
          </a:p>
        </p:txBody>
      </p:sp>
      <p:sp>
        <p:nvSpPr>
          <p:cNvPr id="231" name="Google Shape;231;p3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History of AI</a:t>
            </a:r>
            <a:endParaRPr/>
          </a:p>
        </p:txBody>
      </p:sp>
      <p:sp>
        <p:nvSpPr>
          <p:cNvPr id="237" name="Google Shape;237;p37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1990—: Statistical approaches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Resurgence of probability, focus on uncertainty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General increase in technical depth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Agents and learning systems... “A Spring”?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2000—: Where are we now?</a:t>
            </a:r>
            <a:endParaRPr/>
          </a:p>
        </p:txBody>
      </p:sp>
      <p:sp>
        <p:nvSpPr>
          <p:cNvPr id="238" name="Google Shape;238;p3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advancements</a:t>
            </a:r>
            <a:endParaRPr/>
          </a:p>
        </p:txBody>
      </p:sp>
      <p:sp>
        <p:nvSpPr>
          <p:cNvPr id="244" name="Google Shape;244;p3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5" name="Google Shape;245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650" y="1767625"/>
            <a:ext cx="7150699" cy="461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advancements</a:t>
            </a:r>
            <a:endParaRPr/>
          </a:p>
        </p:txBody>
      </p:sp>
      <p:sp>
        <p:nvSpPr>
          <p:cNvPr id="251" name="Google Shape;251;p3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2" name="Google Shape;2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0513" y="1710617"/>
            <a:ext cx="8562975" cy="4381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4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Recent advancements</a:t>
            </a:r>
            <a:endParaRPr/>
          </a:p>
        </p:txBody>
      </p:sp>
      <p:sp>
        <p:nvSpPr>
          <p:cNvPr id="258" name="Google Shape;258;p4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9" name="Google Shape;259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9863" y="1635714"/>
            <a:ext cx="7984274" cy="50186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4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Homework</a:t>
            </a:r>
            <a:endParaRPr/>
          </a:p>
        </p:txBody>
      </p:sp>
      <p:sp>
        <p:nvSpPr>
          <p:cNvPr id="265" name="Google Shape;265;p4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Find 03 recent advancements in AI.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Briefly introduce the selected advancements.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Determine, as deeply as possible, the </a:t>
            </a:r>
            <a:r>
              <a:rPr lang="en"/>
              <a:t>subfields</a:t>
            </a:r>
            <a:r>
              <a:rPr lang="en"/>
              <a:t> of them.</a:t>
            </a:r>
            <a:endParaRPr/>
          </a:p>
        </p:txBody>
      </p:sp>
      <p:sp>
        <p:nvSpPr>
          <p:cNvPr id="266" name="Google Shape;266;p4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AI: Dreams for everyone</a:t>
            </a:r>
            <a:endParaRPr/>
          </a:p>
        </p:txBody>
      </p:sp>
      <p:sp>
        <p:nvSpPr>
          <p:cNvPr id="69" name="Google Shape;69;p15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8122200" y="6309800"/>
            <a:ext cx="257400" cy="2685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3300" y="1560992"/>
            <a:ext cx="7817400" cy="50173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2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272" name="Google Shape;272;p42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Stuart Russell and Peter Norvig. 2009. Artificial Intelligence: A Modern Approach (3rd ed.). Prentice Hall Press, Upper Saddle River, NJ, USA.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Lê Hoài Bắc, Tô Hoài Việt. 2014. Giáo trình Cơ sở Trí tuệ nhân tạo. Khoa Công nghệ Thông tin. Trường ĐH Khoa học Tự nhiên, ĐHQG-HCM.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Nguyễn Ngọc Thảo, Nguyễn Hải Minh. 2020. Bài giảng Cơ sở Trí tuệ Nhân tạo. </a:t>
            </a:r>
            <a:r>
              <a:rPr lang="en"/>
              <a:t>Khoa Công nghệ Thông tin. Trường ĐH Khoa học Tự nhiên, ĐHQG-HCM.</a:t>
            </a:r>
            <a:endParaRPr/>
          </a:p>
        </p:txBody>
      </p:sp>
      <p:sp>
        <p:nvSpPr>
          <p:cNvPr id="273" name="Google Shape;273;p42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AI: Sophia Robot</a:t>
            </a:r>
            <a:endParaRPr/>
          </a:p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50" y="1784717"/>
            <a:ext cx="8111075" cy="45559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AI: </a:t>
            </a:r>
            <a:r>
              <a:rPr lang="en"/>
              <a:t>Deep Blue – AlphaGo</a:t>
            </a:r>
            <a:endParaRPr/>
          </a:p>
        </p:txBody>
      </p:sp>
      <p:sp>
        <p:nvSpPr>
          <p:cNvPr id="84" name="Google Shape;84;p17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8175" y="1632342"/>
            <a:ext cx="8167660" cy="48048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8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Intelligence vs. Artificial Intelligence</a:t>
            </a:r>
            <a:endParaRPr/>
          </a:p>
        </p:txBody>
      </p:sp>
      <p:sp>
        <p:nvSpPr>
          <p:cNvPr id="91" name="Google Shape;91;p18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/>
              <a:t>Intelligence</a:t>
            </a:r>
            <a:r>
              <a:rPr lang="en"/>
              <a:t> includes the capacity for logic, understanding, learning, reasoning, creativity, and problem solving, etc.</a:t>
            </a:r>
            <a:endParaRPr/>
          </a:p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b="1" lang="en"/>
              <a:t>Artificial intelligence</a:t>
            </a:r>
            <a:r>
              <a:rPr lang="en"/>
              <a:t> (AI) attempts not just to understand but also to build intelligent entities.</a:t>
            </a:r>
            <a:endParaRPr/>
          </a:p>
        </p:txBody>
      </p:sp>
      <p:sp>
        <p:nvSpPr>
          <p:cNvPr id="92" name="Google Shape;92;p18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337262"/>
            <a:ext cx="9144001" cy="1995827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50" y="5314100"/>
            <a:ext cx="91440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John McCarthy            Marvin Minsky           Allen Newell     Arthur Samuel   Herbert Simon</a:t>
            </a:r>
            <a:endParaRPr sz="17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</a:rPr>
              <a:t>      (1927 – 2011)            (1927 – 2016)          (1927 – 1992)     (1901 – 1990)   (1916 – 2001)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fields of AI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AI research aims to build intelligent entities that are capable of simulating humans in different aspects.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Thinking: learning, planning, knowledge refinement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Perception: see, hear, feel, etc.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Communication in natural languages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/>
              <a:t>Manipulation and moving objects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AI?</a:t>
            </a:r>
            <a:endParaRPr/>
          </a:p>
        </p:txBody>
      </p:sp>
      <p:sp>
        <p:nvSpPr>
          <p:cNvPr id="107" name="Google Shape;107;p20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8" name="Google Shape;10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563" y="1603750"/>
            <a:ext cx="7864874" cy="4800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 txBox="1"/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Acting humanly</a:t>
            </a:r>
            <a:endParaRPr/>
          </a:p>
        </p:txBody>
      </p:sp>
      <p:sp>
        <p:nvSpPr>
          <p:cNvPr id="114" name="Google Shape;114;p21"/>
          <p:cNvSpPr txBox="1"/>
          <p:nvPr>
            <p:ph idx="1" type="body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68300" lvl="0" marL="457200" rtl="0" algn="just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/>
              <a:t>The Turing Test approach (Alan Turing, 1950):</a:t>
            </a:r>
            <a:endParaRPr/>
          </a:p>
          <a:p>
            <a:pPr indent="-368300" lvl="1" marL="914400" rtl="0" algn="just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i="1" lang="en"/>
              <a:t>A computer passes the test if a human interrogator, after posing some written questions, cannot tell whether the written responses come from a person or from a computer.</a:t>
            </a:r>
            <a:endParaRPr i="1"/>
          </a:p>
        </p:txBody>
      </p:sp>
      <p:sp>
        <p:nvSpPr>
          <p:cNvPr id="115" name="Google Shape;115;p21"/>
          <p:cNvSpPr txBox="1"/>
          <p:nvPr>
            <p:ph idx="12" type="sldNum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16" name="Google Shape;11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151569"/>
            <a:ext cx="9144000" cy="31951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